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500" r:id="rId2"/>
    <p:sldId id="465" r:id="rId3"/>
    <p:sldId id="1549" r:id="rId4"/>
    <p:sldId id="1524" r:id="rId5"/>
    <p:sldId id="1525" r:id="rId6"/>
    <p:sldId id="1550" r:id="rId7"/>
    <p:sldId id="1526" r:id="rId8"/>
    <p:sldId id="1551" r:id="rId9"/>
    <p:sldId id="1578" r:id="rId10"/>
    <p:sldId id="316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B95E9-A8E4-4B03-AAEC-A855244CD855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B392A-7152-4668-9949-1B9077A140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3347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AFD53-DB94-064D-BD3D-5A3CB26DE589}" type="slidenum">
              <a:rPr kumimoji="1" lang="ko-Kore-KR" altLang="en-US" smtClean="0"/>
              <a:t>2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570512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AFD53-DB94-064D-BD3D-5A3CB26DE589}" type="slidenum">
              <a:rPr kumimoji="1" lang="ko-Kore-KR" altLang="en-US" smtClean="0"/>
              <a:t>3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1733896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AFD53-DB94-064D-BD3D-5A3CB26DE589}" type="slidenum">
              <a:rPr kumimoji="1" lang="ko-Kore-KR" altLang="en-US" smtClean="0"/>
              <a:t>6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232067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AFD53-DB94-064D-BD3D-5A3CB26DE589}" type="slidenum">
              <a:rPr kumimoji="1" lang="ko-Kore-KR" altLang="en-US" smtClean="0"/>
              <a:t>8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2444545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ore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8AFD53-DB94-064D-BD3D-5A3CB26DE589}" type="slidenum">
              <a:rPr kumimoji="1" lang="ko-Kore-KR" altLang="en-US" smtClean="0"/>
              <a:t>9</a:t>
            </a:fld>
            <a:endParaRPr kumimoji="1" lang="ko-Kore-KR" altLang="en-US"/>
          </a:p>
        </p:txBody>
      </p:sp>
    </p:spTree>
    <p:extLst>
      <p:ext uri="{BB962C8B-B14F-4D97-AF65-F5344CB8AC3E}">
        <p14:creationId xmlns:p14="http://schemas.microsoft.com/office/powerpoint/2010/main" val="3510627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1AE1D80-9EE3-4EA6-A1F3-2E540E86AB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42CAAD2-6443-421E-B94B-F028D088B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2FDB174-CE2D-4677-93CE-46165317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6F18C6-488B-40AA-ABCD-A51A3EC1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42BA8D7-31BD-486F-B453-A5DB00B98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949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819ACC9-99FE-48E2-BA42-33055D7EF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604DC77-0B6D-4252-B27D-502053865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567277-0EE5-46C5-B2B7-F3A91C864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F5ABA1D-6BC8-4863-A3C6-615BCBB9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9C8C1B5-A592-4439-BC93-AD3C26CED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81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0112B05-A7D6-4515-B9BD-D49A8C57B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9D72A16-3176-4361-A44F-F8B61AA98B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22A244-09BA-41A5-A18A-9DE6AEAD6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1B379F0-F72B-4000-8FDE-AC442F5C6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404C30-0518-44BA-9615-02F5A8BA3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8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569C581-B788-4574-87A8-BF9EA283F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52AD06-246A-4D65-86A5-790261ECC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0BCF48A-AD6C-4CB5-B91F-1D2B48611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6D4AC3-0021-4874-BE5F-1FA970F7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AF457B-F599-4BCA-99E6-9F0DF44D4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175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60ADF0-38F0-406A-801B-B652F6324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DD2B0B7-161D-4E22-AA59-519411373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B9C283-7CCE-473F-98B1-072B7ACC5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3A93C6-53BC-4217-B26C-73B9E8F6E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416ED5-35DE-4300-BBBB-11DB488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015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83CD9F-DC86-4522-816E-9A853799E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5EF640B-8FEB-4665-840A-D837AA819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A564FFB-68FC-471A-B796-E95DEAEE2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398BC5-B8DE-487E-A15D-398D15C2E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7D8B831-87A1-41EE-9909-945C2C7E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33C0BA-67A8-4E9C-8CBF-6ACB053C7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80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4B56FC-EC30-4CB2-9230-6361D1283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91590F1-75AF-4088-A3A3-DF652679E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4E615FF-001C-4931-A161-2A67202C9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2F567BA-74D5-466F-841F-BD07ED111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BB9ED22-76EA-4C86-8957-3787A0BC0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FB5CDD7-514C-4CE4-9087-876F53496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56974C7-37E1-4EB9-AA75-B67CB958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F9A4272-4009-4AE4-ADFD-C09010E3E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022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CB039F-023B-463C-8711-C140FAE60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BAA86E2-3FC0-4733-BD09-81285B75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0ACFC85-DDBB-41F8-8088-924ABF6C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56217A1-ADA9-48E3-8399-02A6224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61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1FDCFF8-41A7-46EC-B76A-B42A0ECF6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5F6A30-5E3E-40A7-99C7-4AB2A7CDC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0732769-2943-41BE-83CC-DEAED55A6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34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A9F01DE-00F2-4757-A11D-B4DDB8BCC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843B9DE-CFC6-46F0-A75B-7F45CE74A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F3CEDFD-B5ED-43EB-B955-60BE8D8C2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87E0D54-F647-4B6F-A3D2-BC2140B43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C6E2686-8BBB-4A2B-8CB7-536FED93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3B5D4B-409A-4C14-9D00-F7A5095F9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698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73E57F-B07D-4CDC-9166-DE90D280A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0A16D84-F03D-4212-8A8B-8C0F56EBB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CC70EDF-23F1-494E-9EFF-8F2E5DFAB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4ED07F0-E93D-47F4-BEF5-4251BB61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E2F1ECA-DB3A-4626-88E8-19494CC75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781DC5C-781D-4DE6-9B63-651E68EB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8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225AA70-DC47-43BE-BE97-7E52FDC11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0940C35-E225-4DAF-ABB6-CE0BBDBA3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768659F-D663-4534-B1E7-EE65987436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61C5-7B2F-4051-BE8D-F9722198BEB1}" type="datetimeFigureOut">
              <a:rPr lang="ko-KR" altLang="en-US" smtClean="0"/>
              <a:t>2025-08-28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DEA5D3-3282-4610-981B-616179A4F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D96FB6-A178-4F83-A0CC-582F6F379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3B8B8-F29C-48D6-AB6F-449A536AED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113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lass.seojeong.ac.kr/login?type=genera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class.seojeong.ac.kr/login?type=gener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A4DC6C87-ABAE-9F3C-608F-B9A8E2ECF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78" y="120131"/>
            <a:ext cx="2163689" cy="665493"/>
          </a:xfrm>
          <a:prstGeom prst="rect">
            <a:avLst/>
          </a:prstGeom>
        </p:spPr>
      </p:pic>
      <p:grpSp>
        <p:nvGrpSpPr>
          <p:cNvPr id="4" name="그룹 3">
            <a:extLst>
              <a:ext uri="{FF2B5EF4-FFF2-40B4-BE49-F238E27FC236}">
                <a16:creationId xmlns:a16="http://schemas.microsoft.com/office/drawing/2014/main" id="{998BAA05-AD06-4DEE-8B06-4C7F4DA17917}"/>
              </a:ext>
            </a:extLst>
          </p:cNvPr>
          <p:cNvGrpSpPr/>
          <p:nvPr/>
        </p:nvGrpSpPr>
        <p:grpSpPr>
          <a:xfrm>
            <a:off x="0" y="1"/>
            <a:ext cx="12192002" cy="6875350"/>
            <a:chOff x="0" y="1"/>
            <a:chExt cx="12192002" cy="6875350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BEE8772F-289E-09E8-E2FF-7B966C7AED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"/>
              <a:ext cx="12192002" cy="6875350"/>
            </a:xfrm>
            <a:prstGeom prst="rect">
              <a:avLst/>
            </a:prstGeom>
          </p:spPr>
        </p:pic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BCA22EB-88B4-46E8-AEF5-08848572B4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50821" y="1114425"/>
              <a:ext cx="5747282" cy="4593430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BF89CF4-03C2-CCBE-5B9E-2C61B02F9F56}"/>
              </a:ext>
            </a:extLst>
          </p:cNvPr>
          <p:cNvSpPr txBox="1"/>
          <p:nvPr/>
        </p:nvSpPr>
        <p:spPr>
          <a:xfrm>
            <a:off x="3250821" y="2013035"/>
            <a:ext cx="5747282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10766" hangingPunct="0">
              <a:defRPr/>
            </a:pPr>
            <a:r>
              <a:rPr lang="ko-KR" altLang="en-US" sz="40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소단위전공 학점교류 </a:t>
            </a:r>
            <a:endParaRPr lang="en-US" altLang="ko-KR" sz="4000" dirty="0">
              <a:latin typeface="G마켓 산스 TTF Bold" panose="02000000000000000000" pitchFamily="2" charset="-127"/>
              <a:ea typeface="G마켓 산스 TTF Bold" panose="02000000000000000000" pitchFamily="2" charset="-127"/>
            </a:endParaRPr>
          </a:p>
          <a:p>
            <a:pPr algn="ctr" defTabSz="410766" hangingPunct="0">
              <a:defRPr/>
            </a:pPr>
            <a:r>
              <a:rPr lang="ko-KR" altLang="en-US" sz="4000" dirty="0" err="1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타대학</a:t>
            </a:r>
            <a:r>
              <a:rPr lang="ko-KR" altLang="en-US" sz="40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 학생</a:t>
            </a:r>
            <a:endParaRPr lang="en-US" altLang="ko-KR" sz="4000" dirty="0">
              <a:latin typeface="G마켓 산스 TTF Bold" panose="02000000000000000000" pitchFamily="2" charset="-127"/>
              <a:ea typeface="G마켓 산스 TTF Bold" panose="02000000000000000000" pitchFamily="2" charset="-127"/>
            </a:endParaRPr>
          </a:p>
          <a:p>
            <a:pPr algn="ctr" defTabSz="410766" hangingPunct="0">
              <a:defRPr/>
            </a:pPr>
            <a:r>
              <a:rPr lang="en-US" altLang="ko-KR" sz="40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LMS</a:t>
            </a:r>
            <a:r>
              <a:rPr lang="ko-KR" altLang="en-US" sz="40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시스템 접속방법</a:t>
            </a:r>
            <a:endParaRPr lang="en-US" altLang="ko-KR" sz="4000" dirty="0">
              <a:latin typeface="G마켓 산스 TTF Bold" panose="02000000000000000000" pitchFamily="2" charset="-127"/>
              <a:ea typeface="G마켓 산스 TTF Bold" panose="02000000000000000000" pitchFamily="2" charset="-127"/>
              <a:cs typeface="Pretendard Variable ExtraBold" panose="02000003000000020004" pitchFamily="2" charset="-127"/>
              <a:sym typeface="Apple SD 산돌고딕 Neo 옅은체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349E06-D2F3-4FC0-A371-D35F35E1C09A}"/>
              </a:ext>
            </a:extLst>
          </p:cNvPr>
          <p:cNvSpPr txBox="1"/>
          <p:nvPr/>
        </p:nvSpPr>
        <p:spPr>
          <a:xfrm>
            <a:off x="3250821" y="4460609"/>
            <a:ext cx="574728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10766" hangingPunct="0">
              <a:defRPr/>
            </a:pPr>
            <a:r>
              <a:rPr lang="en-US" altLang="ko-KR" sz="2800" dirty="0">
                <a:latin typeface="G마켓 산스 TTF Bold" panose="02000000000000000000" charset="-127"/>
                <a:ea typeface="G마켓 산스 TTF Bold" panose="02000000000000000000" charset="-127"/>
                <a:cs typeface="Pretendard Variable ExtraBold" panose="02000003000000020004" pitchFamily="2" charset="-127"/>
                <a:sym typeface="Apple SD 산돌고딕 Neo 옅은체"/>
              </a:rPr>
              <a:t>- </a:t>
            </a:r>
            <a:r>
              <a:rPr lang="ko-KR" altLang="en-US" sz="2800" dirty="0">
                <a:latin typeface="G마켓 산스 TTF Bold" panose="02000000000000000000" charset="-127"/>
                <a:ea typeface="G마켓 산스 TTF Bold" panose="02000000000000000000" charset="-127"/>
                <a:cs typeface="Pretendard Variable ExtraBold" panose="02000003000000020004" pitchFamily="2" charset="-127"/>
                <a:sym typeface="Apple SD 산돌고딕 Neo 옅은체"/>
              </a:rPr>
              <a:t>서정대학교</a:t>
            </a:r>
            <a:r>
              <a:rPr lang="en-US" altLang="ko-KR" sz="2800" dirty="0">
                <a:latin typeface="G마켓 산스 TTF Bold" panose="02000000000000000000" charset="-127"/>
                <a:ea typeface="G마켓 산스 TTF Bold" panose="02000000000000000000" charset="-127"/>
                <a:cs typeface="Pretendard Variable ExtraBold" panose="02000003000000020004" pitchFamily="2" charset="-127"/>
                <a:sym typeface="Apple SD 산돌고딕 Neo 옅은체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625934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1A622E1B-5BD9-4AE5-BB69-60EFF26CDA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75349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0805E22B-0532-4643-B2AE-1BB397260DE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0" t="71774" r="35997" b="6290"/>
          <a:stretch/>
        </p:blipFill>
        <p:spPr>
          <a:xfrm>
            <a:off x="446466" y="5006110"/>
            <a:ext cx="4356443" cy="1681018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01639AC-D120-4B86-9218-E4FE886F2C1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850" b="49136" l="31071" r="89147">
                        <a14:foregroundMark x1="31760" y1="28540" x2="32595" y2="32696"/>
                        <a14:foregroundMark x1="31107" y1="42221" x2="31942" y2="41265"/>
                        <a14:foregroundMark x1="59564" y1="25451" x2="56515" y2="47260"/>
                        <a14:foregroundMark x1="56515" y1="47260" x2="54338" y2="49136"/>
                        <a14:foregroundMark x1="70672" y1="23685" x2="74882" y2="37293"/>
                        <a14:foregroundMark x1="74882" y1="37293" x2="85590" y2="36079"/>
                        <a14:foregroundMark x1="85590" y1="36079" x2="85880" y2="26885"/>
                        <a14:foregroundMark x1="85880" y1="26885" x2="85227" y2="24494"/>
                        <a14:foregroundMark x1="88820" y1="23354" x2="89147" y2="37882"/>
                        <a14:foregroundMark x1="59238" y1="11916" x2="65771" y2="171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008" t="6290" r="9555" b="47097"/>
          <a:stretch/>
        </p:blipFill>
        <p:spPr>
          <a:xfrm>
            <a:off x="6502400" y="184727"/>
            <a:ext cx="3856893" cy="292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27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D785F-0845-395C-B549-B6C3D5664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42F9D27-E268-4FFB-A088-273512F46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77782"/>
            <a:ext cx="10390238" cy="280219"/>
          </a:xfrm>
          <a:prstGeom prst="rect">
            <a:avLst/>
          </a:prstGeom>
        </p:spPr>
      </p:pic>
      <p:sp>
        <p:nvSpPr>
          <p:cNvPr id="4" name="제목 3">
            <a:extLst>
              <a:ext uri="{FF2B5EF4-FFF2-40B4-BE49-F238E27FC236}">
                <a16:creationId xmlns:a16="http://schemas.microsoft.com/office/drawing/2014/main" id="{C481497D-F3B2-9007-B453-F75A8441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470" y="0"/>
            <a:ext cx="1586754" cy="1325563"/>
          </a:xfrm>
        </p:spPr>
        <p:txBody>
          <a:bodyPr>
            <a:noAutofit/>
          </a:bodyPr>
          <a:lstStyle/>
          <a:p>
            <a:r>
              <a:rPr lang="ko-KR" altLang="en-US" sz="48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목 차</a:t>
            </a:r>
          </a:p>
        </p:txBody>
      </p:sp>
      <p:sp>
        <p:nvSpPr>
          <p:cNvPr id="6" name="내용 개체 틀 6">
            <a:extLst>
              <a:ext uri="{FF2B5EF4-FFF2-40B4-BE49-F238E27FC236}">
                <a16:creationId xmlns:a16="http://schemas.microsoft.com/office/drawing/2014/main" id="{BFCEBBF6-460A-4BBB-9022-90F177F4B2A2}"/>
              </a:ext>
            </a:extLst>
          </p:cNvPr>
          <p:cNvSpPr txBox="1">
            <a:spLocks/>
          </p:cNvSpPr>
          <p:nvPr/>
        </p:nvSpPr>
        <p:spPr>
          <a:xfrm>
            <a:off x="1174377" y="1324350"/>
            <a:ext cx="4428563" cy="5111096"/>
          </a:xfrm>
          <a:prstGeom prst="rect">
            <a:avLst/>
          </a:prstGeom>
        </p:spPr>
        <p:txBody>
          <a:bodyPr>
            <a:noAutofit/>
          </a:bodyPr>
          <a:lstStyle>
            <a:lvl1pPr marL="179222" indent="-179222" algn="l" defTabSz="716890" rtl="0" eaLnBrk="1" latinLnBrk="1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112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557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002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446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29891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336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6781" indent="-179222" algn="l" defTabSz="716890" rtl="0" eaLnBrk="1" latinLnBrk="1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시작하기</a:t>
            </a:r>
            <a:br>
              <a:rPr lang="en-US" altLang="ko-KR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</a:br>
            <a:r>
              <a:rPr lang="en-US" altLang="ko-KR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1-1 </a:t>
            </a:r>
            <a:r>
              <a:rPr lang="ko-KR" altLang="en-US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홈페이지 접속 및 로그인</a:t>
            </a:r>
            <a:endParaRPr lang="en-US" altLang="ko-KR" sz="2500" dirty="0">
              <a:latin typeface="G마켓 산스 TTF Medium" panose="02000000000000000000" pitchFamily="2" charset="-127"/>
              <a:ea typeface="G마켓 산스 TTF Medium" panose="02000000000000000000" pitchFamily="2" charset="-127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학습 이용 가이드</a:t>
            </a:r>
            <a:br>
              <a:rPr lang="en-US" altLang="ko-KR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</a:br>
            <a:r>
              <a:rPr lang="en-US" altLang="ko-KR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2-1 </a:t>
            </a:r>
            <a:r>
              <a:rPr lang="ko-KR" altLang="en-US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강의시청 방법</a:t>
            </a:r>
            <a:endParaRPr lang="en-US" altLang="ko-KR" sz="2500" dirty="0">
              <a:latin typeface="G마켓 산스 TTF Medium" panose="02000000000000000000" pitchFamily="2" charset="-127"/>
              <a:ea typeface="G마켓 산스 TTF Medium" panose="02000000000000000000" pitchFamily="2" charset="-127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ko-KR" altLang="en-US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자주 묻는 질문</a:t>
            </a:r>
            <a:r>
              <a:rPr lang="en-US" altLang="ko-KR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  <a:t>(FAQ)</a:t>
            </a:r>
            <a:br>
              <a:rPr lang="en-US" altLang="ko-KR" sz="2500" dirty="0">
                <a:latin typeface="G마켓 산스 TTF Medium" panose="02000000000000000000" pitchFamily="2" charset="-127"/>
                <a:ea typeface="G마켓 산스 TTF Medium" panose="02000000000000000000" pitchFamily="2" charset="-127"/>
              </a:rPr>
            </a:br>
            <a:endParaRPr lang="en-US" altLang="ko-KR" sz="2500" dirty="0">
              <a:latin typeface="G마켓 산스 TTF Medium" panose="02000000000000000000" pitchFamily="2" charset="-127"/>
              <a:ea typeface="G마켓 산스 TTF Medium" panose="020000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868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D785F-0845-395C-B549-B6C3D5664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42F9D27-E268-4FFB-A088-273512F46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77782"/>
            <a:ext cx="10390238" cy="280219"/>
          </a:xfrm>
          <a:prstGeom prst="rect">
            <a:avLst/>
          </a:prstGeom>
        </p:spPr>
      </p:pic>
      <p:sp>
        <p:nvSpPr>
          <p:cNvPr id="4" name="제목 3">
            <a:extLst>
              <a:ext uri="{FF2B5EF4-FFF2-40B4-BE49-F238E27FC236}">
                <a16:creationId xmlns:a16="http://schemas.microsoft.com/office/drawing/2014/main" id="{C481497D-F3B2-9007-B453-F75A8441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6621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46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1. </a:t>
            </a:r>
            <a:r>
              <a:rPr lang="ko-KR" altLang="en-US" sz="46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시작하기</a:t>
            </a:r>
          </a:p>
        </p:txBody>
      </p:sp>
    </p:spTree>
    <p:extLst>
      <p:ext uri="{BB962C8B-B14F-4D97-AF65-F5344CB8AC3E}">
        <p14:creationId xmlns:p14="http://schemas.microsoft.com/office/powerpoint/2010/main" val="8313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3">
            <a:extLst>
              <a:ext uri="{FF2B5EF4-FFF2-40B4-BE49-F238E27FC236}">
                <a16:creationId xmlns:a16="http://schemas.microsoft.com/office/drawing/2014/main" id="{3A578BA3-904A-4F74-9048-B036CF078EE8}"/>
              </a:ext>
            </a:extLst>
          </p:cNvPr>
          <p:cNvSpPr txBox="1">
            <a:spLocks/>
          </p:cNvSpPr>
          <p:nvPr/>
        </p:nvSpPr>
        <p:spPr>
          <a:xfrm>
            <a:off x="71717" y="125505"/>
            <a:ext cx="7234517" cy="6633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altLang="ko-KR" sz="4500" dirty="0">
                <a:solidFill>
                  <a:srgbClr val="00337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1-1 </a:t>
            </a:r>
            <a:r>
              <a:rPr lang="ko-KR" altLang="en-US" sz="4500" dirty="0">
                <a:solidFill>
                  <a:srgbClr val="00337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홈페이지 접속 및 로그인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C66027-4445-420A-8CDB-D71A679D47E6}"/>
              </a:ext>
            </a:extLst>
          </p:cNvPr>
          <p:cNvSpPr txBox="1"/>
          <p:nvPr/>
        </p:nvSpPr>
        <p:spPr>
          <a:xfrm>
            <a:off x="246000" y="6165502"/>
            <a:ext cx="11700000" cy="461665"/>
          </a:xfrm>
          <a:prstGeom prst="rect">
            <a:avLst/>
          </a:prstGeom>
          <a:solidFill>
            <a:srgbClr val="EA008A"/>
          </a:solidFill>
          <a:ln>
            <a:solidFill>
              <a:srgbClr val="EA008A"/>
            </a:solidFill>
          </a:ln>
        </p:spPr>
        <p:txBody>
          <a:bodyPr wrap="square" rtlCol="0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서정대학교 </a:t>
            </a:r>
            <a:r>
              <a:rPr lang="en-US" altLang="ko-KR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LMS </a:t>
            </a: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홈페이지 접속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08302D2-71E0-43CB-B6C2-6890DB1056EF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6000" y="1047197"/>
            <a:ext cx="11700000" cy="4860000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7C7C36F-0D3D-46B4-A57C-9EFE7C971195}"/>
              </a:ext>
            </a:extLst>
          </p:cNvPr>
          <p:cNvSpPr/>
          <p:nvPr/>
        </p:nvSpPr>
        <p:spPr>
          <a:xfrm>
            <a:off x="1173018" y="1302327"/>
            <a:ext cx="1708727" cy="30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E5D6942F-5B65-4FD0-BA3E-D0576AA6AF46}"/>
              </a:ext>
            </a:extLst>
          </p:cNvPr>
          <p:cNvCxnSpPr/>
          <p:nvPr/>
        </p:nvCxnSpPr>
        <p:spPr>
          <a:xfrm rot="16200000" flipH="1">
            <a:off x="1921163" y="1681020"/>
            <a:ext cx="720436" cy="535709"/>
          </a:xfrm>
          <a:prstGeom prst="bentConnector3">
            <a:avLst>
              <a:gd name="adj1" fmla="val 10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F9A4A866-163F-4D37-9F90-206416808E6C}"/>
              </a:ext>
            </a:extLst>
          </p:cNvPr>
          <p:cNvSpPr txBox="1"/>
          <p:nvPr/>
        </p:nvSpPr>
        <p:spPr>
          <a:xfrm>
            <a:off x="2595420" y="2078260"/>
            <a:ext cx="8950036" cy="461665"/>
          </a:xfrm>
          <a:prstGeom prst="rect">
            <a:avLst/>
          </a:prstGeom>
          <a:solidFill>
            <a:srgbClr val="EA008A"/>
          </a:solidFill>
          <a:ln>
            <a:solidFill>
              <a:srgbClr val="EA008A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https://eclass.seojeong.ac.kr/login?type=general</a:t>
            </a:r>
            <a:endParaRPr lang="ko-KR" altLang="en-US" sz="2400" b="1" dirty="0">
              <a:solidFill>
                <a:schemeClr val="bg1"/>
              </a:solidFill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2317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3">
            <a:extLst>
              <a:ext uri="{FF2B5EF4-FFF2-40B4-BE49-F238E27FC236}">
                <a16:creationId xmlns:a16="http://schemas.microsoft.com/office/drawing/2014/main" id="{3A578BA3-904A-4F74-9048-B036CF078EE8}"/>
              </a:ext>
            </a:extLst>
          </p:cNvPr>
          <p:cNvSpPr txBox="1">
            <a:spLocks/>
          </p:cNvSpPr>
          <p:nvPr/>
        </p:nvSpPr>
        <p:spPr>
          <a:xfrm>
            <a:off x="71717" y="125505"/>
            <a:ext cx="7234517" cy="6633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altLang="ko-KR" sz="4500" dirty="0">
                <a:solidFill>
                  <a:srgbClr val="00337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1-1 </a:t>
            </a:r>
            <a:r>
              <a:rPr lang="ko-KR" altLang="en-US" sz="4500" dirty="0">
                <a:solidFill>
                  <a:srgbClr val="00337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홈페이지 접속 및 로그인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C66027-4445-420A-8CDB-D71A679D47E6}"/>
              </a:ext>
            </a:extLst>
          </p:cNvPr>
          <p:cNvSpPr txBox="1"/>
          <p:nvPr/>
        </p:nvSpPr>
        <p:spPr>
          <a:xfrm>
            <a:off x="246000" y="6165502"/>
            <a:ext cx="11700000" cy="461665"/>
          </a:xfrm>
          <a:prstGeom prst="rect">
            <a:avLst/>
          </a:prstGeom>
          <a:solidFill>
            <a:srgbClr val="EA008A"/>
          </a:solidFill>
          <a:ln>
            <a:solidFill>
              <a:srgbClr val="EA008A"/>
            </a:solidFill>
          </a:ln>
        </p:spPr>
        <p:txBody>
          <a:bodyPr wrap="square" rtlCol="0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아이디</a:t>
            </a:r>
            <a:r>
              <a:rPr lang="en-US" altLang="ko-KR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/</a:t>
            </a: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비밀번호 입력 → 로그인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A08302D2-71E0-43CB-B6C2-6890DB1056EF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6000" y="1047197"/>
            <a:ext cx="11700000" cy="4860000"/>
          </a:xfrm>
          <a:prstGeom prst="rect">
            <a:avLst/>
          </a:prstGeom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17C7C36F-0D3D-46B4-A57C-9EFE7C971195}"/>
              </a:ext>
            </a:extLst>
          </p:cNvPr>
          <p:cNvSpPr/>
          <p:nvPr/>
        </p:nvSpPr>
        <p:spPr>
          <a:xfrm>
            <a:off x="4470400" y="5255567"/>
            <a:ext cx="3325091" cy="3048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848505-7C7F-48BF-9965-3577C77CDE67}"/>
              </a:ext>
            </a:extLst>
          </p:cNvPr>
          <p:cNvSpPr txBox="1"/>
          <p:nvPr/>
        </p:nvSpPr>
        <p:spPr>
          <a:xfrm>
            <a:off x="5011479" y="4185262"/>
            <a:ext cx="1726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sj</a:t>
            </a:r>
            <a:r>
              <a:rPr lang="en-US" altLang="ko-KR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+</a:t>
            </a:r>
            <a:r>
              <a:rPr lang="ko-KR" altLang="en-US" sz="1400" dirty="0" err="1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본인학번</a:t>
            </a:r>
            <a:endParaRPr lang="ko-KR" altLang="en-US" sz="1400" dirty="0">
              <a:highlight>
                <a:srgbClr val="FFFF00"/>
              </a:highlight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9C2EE4-A587-4432-880B-1086F1C04615}"/>
              </a:ext>
            </a:extLst>
          </p:cNvPr>
          <p:cNvSpPr txBox="1"/>
          <p:nvPr/>
        </p:nvSpPr>
        <p:spPr>
          <a:xfrm>
            <a:off x="5011479" y="4535698"/>
            <a:ext cx="25161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err="1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sj</a:t>
            </a:r>
            <a:r>
              <a:rPr lang="en-US" altLang="ko-KR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+</a:t>
            </a:r>
            <a:r>
              <a:rPr lang="ko-KR" altLang="en-US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생년월일</a:t>
            </a:r>
            <a:r>
              <a:rPr lang="en-US" altLang="ko-KR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6</a:t>
            </a:r>
            <a:r>
              <a:rPr lang="ko-KR" altLang="en-US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자리</a:t>
            </a:r>
            <a:r>
              <a:rPr lang="en-US" altLang="ko-KR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+!(</a:t>
            </a:r>
            <a:r>
              <a:rPr lang="ko-KR" altLang="en-US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느낌표</a:t>
            </a:r>
            <a:r>
              <a:rPr lang="en-US" altLang="ko-KR" sz="1400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)</a:t>
            </a:r>
            <a:endParaRPr lang="ko-KR" altLang="en-US" sz="1400" dirty="0">
              <a:highlight>
                <a:srgbClr val="FFFF00"/>
              </a:highlight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61546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D785F-0845-395C-B549-B6C3D5664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42F9D27-E268-4FFB-A088-273512F46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77782"/>
            <a:ext cx="10390238" cy="280219"/>
          </a:xfrm>
          <a:prstGeom prst="rect">
            <a:avLst/>
          </a:prstGeom>
        </p:spPr>
      </p:pic>
      <p:sp>
        <p:nvSpPr>
          <p:cNvPr id="4" name="제목 3">
            <a:extLst>
              <a:ext uri="{FF2B5EF4-FFF2-40B4-BE49-F238E27FC236}">
                <a16:creationId xmlns:a16="http://schemas.microsoft.com/office/drawing/2014/main" id="{C481497D-F3B2-9007-B453-F75A8441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6621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46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2. </a:t>
            </a:r>
            <a:r>
              <a:rPr lang="ko-KR" altLang="en-US" sz="46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학습 이용 가이드</a:t>
            </a:r>
          </a:p>
        </p:txBody>
      </p:sp>
    </p:spTree>
    <p:extLst>
      <p:ext uri="{BB962C8B-B14F-4D97-AF65-F5344CB8AC3E}">
        <p14:creationId xmlns:p14="http://schemas.microsoft.com/office/powerpoint/2010/main" val="1814950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25446770-8A16-45B5-A7B5-7A45C8CF6A4E}"/>
              </a:ext>
            </a:extLst>
          </p:cNvPr>
          <p:cNvPicPr preferRelativeResize="0"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6000" y="1047197"/>
            <a:ext cx="11700000" cy="4860000"/>
          </a:xfrm>
          <a:prstGeom prst="rect">
            <a:avLst/>
          </a:prstGeom>
        </p:spPr>
      </p:pic>
      <p:sp>
        <p:nvSpPr>
          <p:cNvPr id="6" name="제목 3">
            <a:extLst>
              <a:ext uri="{FF2B5EF4-FFF2-40B4-BE49-F238E27FC236}">
                <a16:creationId xmlns:a16="http://schemas.microsoft.com/office/drawing/2014/main" id="{3A578BA3-904A-4F74-9048-B036CF078EE8}"/>
              </a:ext>
            </a:extLst>
          </p:cNvPr>
          <p:cNvSpPr txBox="1">
            <a:spLocks/>
          </p:cNvSpPr>
          <p:nvPr/>
        </p:nvSpPr>
        <p:spPr>
          <a:xfrm>
            <a:off x="71717" y="125505"/>
            <a:ext cx="8111701" cy="6633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altLang="ko-KR" sz="4500" dirty="0">
                <a:solidFill>
                  <a:srgbClr val="00337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2-1 </a:t>
            </a:r>
            <a:r>
              <a:rPr lang="ko-KR" altLang="en-US" sz="4500" dirty="0">
                <a:solidFill>
                  <a:srgbClr val="00337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강의시청 방법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6C66027-4445-420A-8CDB-D71A679D47E6}"/>
              </a:ext>
            </a:extLst>
          </p:cNvPr>
          <p:cNvSpPr txBox="1"/>
          <p:nvPr/>
        </p:nvSpPr>
        <p:spPr>
          <a:xfrm>
            <a:off x="246000" y="6165502"/>
            <a:ext cx="11700000" cy="461665"/>
          </a:xfrm>
          <a:prstGeom prst="rect">
            <a:avLst/>
          </a:prstGeom>
          <a:solidFill>
            <a:srgbClr val="EA008A"/>
          </a:solidFill>
          <a:ln>
            <a:solidFill>
              <a:srgbClr val="EA008A"/>
            </a:solidFill>
          </a:ln>
        </p:spPr>
        <p:txBody>
          <a:bodyPr wrap="square" rtlCol="0"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“LMS </a:t>
            </a: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대시보드 바로가기</a:t>
            </a:r>
            <a:r>
              <a:rPr lang="en-US" altLang="ko-KR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”</a:t>
            </a: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또는 </a:t>
            </a:r>
            <a:r>
              <a:rPr lang="en-US" altLang="ko-KR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“</a:t>
            </a: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과목 홈 바로가기</a:t>
            </a:r>
            <a:r>
              <a:rPr lang="en-US" altLang="ko-KR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”</a:t>
            </a:r>
            <a:r>
              <a:rPr lang="ko-KR" altLang="en-US" sz="24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클릭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7C7C36F-0D3D-46B4-A57C-9EFE7C971195}"/>
              </a:ext>
            </a:extLst>
          </p:cNvPr>
          <p:cNvSpPr/>
          <p:nvPr/>
        </p:nvSpPr>
        <p:spPr>
          <a:xfrm>
            <a:off x="9809018" y="2004291"/>
            <a:ext cx="1145309" cy="27716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0947FEFE-5990-4122-8278-E2317F73B344}"/>
              </a:ext>
            </a:extLst>
          </p:cNvPr>
          <p:cNvSpPr/>
          <p:nvPr/>
        </p:nvSpPr>
        <p:spPr>
          <a:xfrm>
            <a:off x="10806545" y="4299378"/>
            <a:ext cx="932873" cy="27716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5380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D785F-0845-395C-B549-B6C3D5664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42F9D27-E268-4FFB-A088-273512F46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77782"/>
            <a:ext cx="10390238" cy="280219"/>
          </a:xfrm>
          <a:prstGeom prst="rect">
            <a:avLst/>
          </a:prstGeom>
        </p:spPr>
      </p:pic>
      <p:sp>
        <p:nvSpPr>
          <p:cNvPr id="4" name="제목 3">
            <a:extLst>
              <a:ext uri="{FF2B5EF4-FFF2-40B4-BE49-F238E27FC236}">
                <a16:creationId xmlns:a16="http://schemas.microsoft.com/office/drawing/2014/main" id="{C481497D-F3B2-9007-B453-F75A84419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66218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altLang="ko-KR" sz="46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3. </a:t>
            </a:r>
            <a:r>
              <a:rPr lang="ko-KR" altLang="en-US" sz="46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자주 묻는 질문</a:t>
            </a:r>
            <a:r>
              <a:rPr lang="en-US" altLang="ko-KR" sz="4600" dirty="0">
                <a:latin typeface="G마켓 산스 TTF Bold" panose="02000000000000000000" pitchFamily="2" charset="-127"/>
                <a:ea typeface="G마켓 산스 TTF Bold" panose="02000000000000000000" pitchFamily="2" charset="-127"/>
              </a:rPr>
              <a:t>(FAQ)</a:t>
            </a:r>
            <a:endParaRPr lang="ko-KR" altLang="en-US" sz="4600" dirty="0">
              <a:latin typeface="G마켓 산스 TTF Bold" panose="02000000000000000000" pitchFamily="2" charset="-127"/>
              <a:ea typeface="G마켓 산스 TTF Bold" panose="020000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295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CD785F-0845-395C-B549-B6C3D5664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42F9D27-E268-4FFB-A088-273512F46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77782"/>
            <a:ext cx="10390238" cy="2802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BFFE31E-403B-45B5-B81F-965A0D083BD5}"/>
              </a:ext>
            </a:extLst>
          </p:cNvPr>
          <p:cNvSpPr txBox="1"/>
          <p:nvPr/>
        </p:nvSpPr>
        <p:spPr>
          <a:xfrm>
            <a:off x="201706" y="875968"/>
            <a:ext cx="11788588" cy="49398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Q1. </a:t>
            </a:r>
            <a:r>
              <a:rPr lang="en-US" altLang="ko-KR" b="1" dirty="0" err="1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LearningX</a:t>
            </a:r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</a:t>
            </a:r>
            <a:r>
              <a:rPr lang="ko-KR" altLang="en-US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앱 안 되나요</a:t>
            </a:r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A1. 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서정대학교는 학사시스템과 연동된 통합 로그인 방식을 사용하고 있어서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, 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현재 러닝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X 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앱 접속이 지원되지 않습니다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ko-KR" dirty="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Q2. </a:t>
            </a:r>
            <a:r>
              <a:rPr lang="ko-KR" altLang="en-US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타대학은 앱으로 되는데 왜 서정대학교만 안 되나요</a:t>
            </a:r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A2. 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서정대학교는 보안을 위해 학번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/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학사시스템과 연동된 통합 로그인 방식을 사용하고 있어 앱 연동이 제한됩니다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altLang="ko-KR" dirty="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Q3. </a:t>
            </a:r>
            <a:r>
              <a:rPr lang="ko-KR" altLang="en-US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모바일로 시청하려면 어떻게 하나요</a:t>
            </a:r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?</a:t>
            </a:r>
          </a:p>
          <a:p>
            <a:pPr marL="196850" indent="-196850"/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A3. </a:t>
            </a:r>
            <a:r>
              <a:rPr lang="ko-KR" altLang="en-US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인터넷 브라우저에 아래 주소 입력 후 로그인</a:t>
            </a:r>
            <a:b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</a:br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    </a:t>
            </a:r>
            <a:r>
              <a:rPr lang="en-US" altLang="ko-KR" sz="1800" dirty="0">
                <a:solidFill>
                  <a:srgbClr val="555555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  <a:hlinkClick r:id="rId4"/>
              </a:rPr>
              <a:t>https://eclass.seojeong.ac.kr/login?type=general</a:t>
            </a:r>
            <a:endParaRPr lang="en-US" altLang="ko-KR" dirty="0">
              <a:solidFill>
                <a:srgbClr val="555555"/>
              </a:solidFill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pPr marL="196850" indent="-196850"/>
            <a:endParaRPr lang="en-US" altLang="ko-KR" dirty="0">
              <a:solidFill>
                <a:srgbClr val="555555"/>
              </a:solidFill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pPr marL="196850" indent="-196850"/>
            <a:r>
              <a:rPr lang="en-US" altLang="ko-KR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Q4. </a:t>
            </a:r>
            <a:r>
              <a:rPr lang="ko-KR" altLang="en-US" b="1" dirty="0">
                <a:highlight>
                  <a:srgbClr val="FFFF00"/>
                </a:highlight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문의처</a:t>
            </a:r>
            <a:endParaRPr lang="en-US" altLang="ko-KR" b="1" dirty="0">
              <a:highlight>
                <a:srgbClr val="FFFF00"/>
              </a:highlight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pPr marL="196850" indent="-196850"/>
            <a:r>
              <a:rPr lang="en-US" altLang="ko-KR" dirty="0"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A4. 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기타 문의 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: </a:t>
            </a:r>
            <a:r>
              <a:rPr lang="ko-KR" altLang="en-US" dirty="0">
                <a:solidFill>
                  <a:srgbClr val="333333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서정대학교 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교무처 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031)860-5009</a:t>
            </a:r>
            <a:b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</a:b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    LMS 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문의 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: </a:t>
            </a:r>
            <a:r>
              <a:rPr lang="ko-KR" altLang="en-US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서정대학교 원격교육지원센터 </a:t>
            </a:r>
            <a:r>
              <a:rPr lang="en-US" altLang="ko-KR" b="0" i="0" dirty="0">
                <a:solidFill>
                  <a:srgbClr val="333333"/>
                </a:solidFill>
                <a:effectLst/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031)860-5201 ~ 3</a:t>
            </a:r>
            <a:endParaRPr lang="en-US" altLang="ko-KR" b="1" dirty="0">
              <a:highlight>
                <a:srgbClr val="FFFF00"/>
              </a:highlight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  <a:p>
            <a:pPr marL="196850" indent="-196850"/>
            <a:endParaRPr lang="en-US" altLang="ko-KR" dirty="0"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5942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223</Words>
  <Application>Microsoft Office PowerPoint</Application>
  <PresentationFormat>와이드스크린</PresentationFormat>
  <Paragraphs>36</Paragraphs>
  <Slides>10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Arial</vt:lpstr>
      <vt:lpstr>G마켓 산스 Bold</vt:lpstr>
      <vt:lpstr>G마켓 산스 Medium</vt:lpstr>
      <vt:lpstr>G마켓 산스 TTF Bold</vt:lpstr>
      <vt:lpstr>G마켓 산스 TTF Medium</vt:lpstr>
      <vt:lpstr>맑은 고딕</vt:lpstr>
      <vt:lpstr>Office 테마</vt:lpstr>
      <vt:lpstr>PowerPoint 프레젠테이션</vt:lpstr>
      <vt:lpstr>목 차</vt:lpstr>
      <vt:lpstr>1. 시작하기</vt:lpstr>
      <vt:lpstr>PowerPoint 프레젠테이션</vt:lpstr>
      <vt:lpstr>PowerPoint 프레젠테이션</vt:lpstr>
      <vt:lpstr>2. 학습 이용 가이드</vt:lpstr>
      <vt:lpstr>PowerPoint 프레젠테이션</vt:lpstr>
      <vt:lpstr>3. 자주 묻는 질문(FAQ)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</dc:creator>
  <cp:lastModifiedBy>원격교육_유소영</cp:lastModifiedBy>
  <cp:revision>19</cp:revision>
  <dcterms:created xsi:type="dcterms:W3CDTF">2024-09-24T08:53:48Z</dcterms:created>
  <dcterms:modified xsi:type="dcterms:W3CDTF">2025-08-28T07:08:21Z</dcterms:modified>
</cp:coreProperties>
</file>